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  <p:embeddedFont>
      <p:font typeface="Maven Pro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schemas.openxmlformats.org/officeDocument/2006/relationships/font" Target="fonts/MavenPro-regular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1cfb8070c0_0_3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1cfb8070c0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Project_Lab_1:</a:t>
            </a:r>
            <a:endParaRPr/>
          </a:p>
        </p:txBody>
      </p:sp>
      <p:sp>
        <p:nvSpPr>
          <p:cNvPr id="278" name="Google Shape;278;p13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600">
                <a:latin typeface="Maven Pro"/>
                <a:ea typeface="Maven Pro"/>
                <a:cs typeface="Maven Pro"/>
                <a:sym typeface="Maven Pro"/>
              </a:rPr>
              <a:t>16-bit ALU On FPGA Board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ALU and How It Works?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597875"/>
            <a:ext cx="70305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Definition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An Arithmetic Logic Unit (ALU) is a critical component of a processor that performs arithmetic and logical operations.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Arithmetic operations: Addition, subtraction, multiplication, and division.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Logical operations: AND, OR, NOT, XOR, etc.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Structure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Inputs: Operands (data) and control signals.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Output: Result of the operation and status flags (e.g., zero, carry, overflow).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Working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The ALU receives instructions from the control unit, executes the operations as per the control signals, and sends results to registers or memory.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FPGA?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1303800" y="1597875"/>
            <a:ext cx="7030500" cy="29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Definition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Field Programmable Gate Arrays (FPGAs) are reconfigurable integrated circuits that can be programmed to implement any digital logic function.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Composed of configurable logic blocks (CLBs), routing fabric, and input/output blocks.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Allows parallel execution of tasks.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High-speed performance and flexibility in design.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Applications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Digital signal processing (DSP).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Embedded systems, telecommunications, and custom hardware accelerators.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/>
          <p:nvPr>
            <p:ph type="title"/>
          </p:nvPr>
        </p:nvSpPr>
        <p:spPr>
          <a:xfrm>
            <a:off x="1303800" y="598575"/>
            <a:ext cx="7399500" cy="6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Step 1 - Designing the ALU</a:t>
            </a:r>
            <a:endParaRPr/>
          </a:p>
        </p:txBody>
      </p:sp>
      <p:sp>
        <p:nvSpPr>
          <p:cNvPr id="296" name="Google Shape;296;p16"/>
          <p:cNvSpPr txBox="1"/>
          <p:nvPr>
            <p:ph idx="1" type="body"/>
          </p:nvPr>
        </p:nvSpPr>
        <p:spPr>
          <a:xfrm>
            <a:off x="1303800" y="1837275"/>
            <a:ext cx="7399500" cy="26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262475"/>
            <a:ext cx="7399501" cy="326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>
            <p:ph type="title"/>
          </p:nvPr>
        </p:nvSpPr>
        <p:spPr>
          <a:xfrm>
            <a:off x="1303800" y="578750"/>
            <a:ext cx="73797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2 - Write Verilog Code</a:t>
            </a:r>
            <a:endParaRPr/>
          </a:p>
        </p:txBody>
      </p:sp>
      <p:sp>
        <p:nvSpPr>
          <p:cNvPr id="303" name="Google Shape;303;p17"/>
          <p:cNvSpPr txBox="1"/>
          <p:nvPr>
            <p:ph idx="1" type="subTitle"/>
          </p:nvPr>
        </p:nvSpPr>
        <p:spPr>
          <a:xfrm>
            <a:off x="1303800" y="1387550"/>
            <a:ext cx="3504600" cy="3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module alu_sub(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input [15:0] A, B, 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input [2:0] op,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output wire [15:0] Alu_out, 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output wire [2:0] flags // [2] = Sign, [1] = Zero, [0] = Carry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);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reg [16:0] temp; // Temporary register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always @(*) begin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flags = 3'b000;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Alu_out = 16'h0000;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case (op)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3'b000: begin // Addition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temp = {1'b0, A} + {1'b0, B};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Alu_out = temp[15:0];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flags[0] = temp[16];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flags[2] = Alu_out[15]; 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flags[1] = (Alu_out == 16'h0000) ? 1'b1 : 1'b0; 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end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3'b001: begin // Subtraction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temp = {1'b0, A} - {1'b0, B};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Alu_out = temp[15:0];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flags[0] = temp[16]; 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flags[2] = Alu_out[15]; 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flags[1] = (Alu_out == 16'h0000) ? 1'b1 : 1'b0;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end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3'b010: begin // Compare A and B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temp = {1'b0, A} - {1'b0, B};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Alu_out =16'h0000;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flags[0] = temp[16];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flags[2] = Alu_out[15];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    flags[1] = (Alu_out == 16'h0000) ? 1'b1 : 1'b0;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end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15"/>
              <a:t>            </a:t>
            </a:r>
            <a:endParaRPr sz="301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7"/>
          <p:cNvSpPr txBox="1"/>
          <p:nvPr>
            <p:ph idx="1" type="subTitle"/>
          </p:nvPr>
        </p:nvSpPr>
        <p:spPr>
          <a:xfrm>
            <a:off x="5016650" y="1387550"/>
            <a:ext cx="3666900" cy="3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3'b011: begin // Increment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temp = {1'b0, A} + 1;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Alu_out = temp[15:0];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flags[0] = temp[16];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flags[2] = Alu_out[15];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flags[1] = (Alu_out == 16'h0000) ? 1'b1 : 1'b0;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3'b100: begin // Bitwise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Alu_out = A &amp; B;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flags[2] = Alu_out[15];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flags[1] = (Alu_out == 16'h0000) ? 1'b1 : 1'b0;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3'b101: begin // Bitwise 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Alu_out = A | B;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flags[2] = Alu_out[15];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flags[1] = (Alu_out == 16'h0000) ? 1'b1 : 1'b0;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3'b110: begin // Bitwise NOT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Alu_out = ~A;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flags[2] = Alu_out[15];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flags[1] = (Alu_out == 16'h0000) ? 1'b1 : 1'b0;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3'b111: begin // Bitwise NOT 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Alu_out = ~B;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flags[2] = Alu_out[15];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flags[1] = (Alu_out == 16'h0000) ? 1'b1 : 1'b0;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default: begin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Alu_out = 16'h0000;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flags = 3'b000;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endcase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endmodule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"/>
          <p:cNvSpPr txBox="1"/>
          <p:nvPr>
            <p:ph type="title"/>
          </p:nvPr>
        </p:nvSpPr>
        <p:spPr>
          <a:xfrm>
            <a:off x="1303800" y="578750"/>
            <a:ext cx="73797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3 - Implement it on FPGA</a:t>
            </a:r>
            <a:endParaRPr/>
          </a:p>
        </p:txBody>
      </p:sp>
      <p:sp>
        <p:nvSpPr>
          <p:cNvPr id="310" name="Google Shape;310;p18"/>
          <p:cNvSpPr txBox="1"/>
          <p:nvPr>
            <p:ph idx="1" type="subTitle"/>
          </p:nvPr>
        </p:nvSpPr>
        <p:spPr>
          <a:xfrm>
            <a:off x="1303800" y="1807550"/>
            <a:ext cx="7379700" cy="32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262450"/>
            <a:ext cx="7379702" cy="37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317" name="Google Shape;317;p19"/>
          <p:cNvSpPr txBox="1"/>
          <p:nvPr>
            <p:ph idx="1" type="body"/>
          </p:nvPr>
        </p:nvSpPr>
        <p:spPr>
          <a:xfrm>
            <a:off x="654075" y="2352725"/>
            <a:ext cx="2632500" cy="12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Tanmay Maheshwari </a:t>
            </a:r>
            <a:br>
              <a:rPr lang="en" sz="1400"/>
            </a:br>
            <a:r>
              <a:rPr lang="en" sz="1400"/>
              <a:t>2022UEC1616</a:t>
            </a:r>
            <a:endParaRPr sz="1400"/>
          </a:p>
        </p:txBody>
      </p:sp>
      <p:pic>
        <p:nvPicPr>
          <p:cNvPr descr="Black and white upward shot of Golden Gate Bridge" id="318" name="Google Shape;318;p19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936425" y="0"/>
            <a:ext cx="5207574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